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296C51-AD84-4D99-8124-45F2B1272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330" y="742122"/>
            <a:ext cx="10586610" cy="3066334"/>
          </a:xfrm>
        </p:spPr>
        <p:txBody>
          <a:bodyPr/>
          <a:lstStyle/>
          <a:p>
            <a:r>
              <a:rPr lang="hu-HU" dirty="0"/>
              <a:t>Iskolapszichológusi </a:t>
            </a:r>
            <a:br>
              <a:rPr lang="hu-HU" dirty="0"/>
            </a:br>
            <a:r>
              <a:rPr lang="hu-HU" dirty="0"/>
              <a:t>munka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B94CBFF-96F2-45AF-AB2A-1EA3D454F4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2800" dirty="0"/>
              <a:t>A Tan K</a:t>
            </a:r>
            <a:r>
              <a:rPr lang="hu-HU" sz="2800" dirty="0" smtClean="0"/>
              <a:t>apuja </a:t>
            </a:r>
            <a:r>
              <a:rPr lang="hu-HU" sz="2800" dirty="0"/>
              <a:t>Buddhista </a:t>
            </a:r>
            <a:r>
              <a:rPr lang="hu-HU" sz="2800" dirty="0" smtClean="0"/>
              <a:t>Gimnáziumban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388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CB9885-30D5-4B02-8C52-3EAB16CE7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0891"/>
            <a:ext cx="9875520" cy="1456509"/>
          </a:xfrm>
        </p:spPr>
        <p:txBody>
          <a:bodyPr>
            <a:normAutofit fontScale="90000"/>
          </a:bodyPr>
          <a:lstStyle/>
          <a:p>
            <a:r>
              <a:rPr lang="hu-HU" dirty="0"/>
              <a:t>Az iskolapszichológusi munka </a:t>
            </a:r>
            <a:r>
              <a:rPr lang="hu-HU" dirty="0" smtClean="0"/>
              <a:t>rövid </a:t>
            </a:r>
            <a:r>
              <a:rPr lang="hu-HU" dirty="0"/>
              <a:t>ismertetése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9C26E30-4ACB-4E6F-8A49-EBEB5AB3C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Általánosan érvényben: Sosem terápia „csak” tanácsadás- delegálás szükség szerint- titoktartási szabályok érvényessége</a:t>
            </a:r>
          </a:p>
          <a:p>
            <a:r>
              <a:rPr lang="hu-HU" dirty="0"/>
              <a:t>- 2017 márciusa óta dolgozom a gimnázium diákjaival</a:t>
            </a:r>
          </a:p>
          <a:p>
            <a:r>
              <a:rPr lang="hu-HU" dirty="0"/>
              <a:t>Heti kb. 5órában- 2020 tavaszának karantén időszakában is</a:t>
            </a:r>
          </a:p>
          <a:p>
            <a:r>
              <a:rPr lang="hu-HU" dirty="0"/>
              <a:t>Havonta </a:t>
            </a:r>
            <a:r>
              <a:rPr lang="hu-HU" dirty="0" err="1"/>
              <a:t>kb</a:t>
            </a:r>
            <a:r>
              <a:rPr lang="hu-HU" dirty="0"/>
              <a:t> 20 diákkal zajlott pszichológusi munka</a:t>
            </a:r>
          </a:p>
          <a:p>
            <a:r>
              <a:rPr lang="hu-HU" dirty="0"/>
              <a:t>Voltak kisebb és nagyobb csoportos formában beszélgetések (5nél kevesebb alkalom-általános ismeretek átadása, közös gondolkodás- </a:t>
            </a:r>
            <a:r>
              <a:rPr lang="hu-HU" dirty="0" err="1"/>
              <a:t>lsd</a:t>
            </a:r>
            <a:r>
              <a:rPr lang="hu-HU" dirty="0"/>
              <a:t>. Célok) </a:t>
            </a:r>
          </a:p>
          <a:p>
            <a:r>
              <a:rPr lang="hu-HU" dirty="0"/>
              <a:t>Mozgásalapú, „művészetterápiás” bemutató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71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9E8E98-82DD-47DB-81B2-F2A1C0987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pszichológusi munka menete, a diákok bevonása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6DB59F-E01A-41CC-8605-9E7B986CB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diákok zömében önként vagy a pedagógus ajánlásával kerülnek egyéni konzultációba</a:t>
            </a:r>
          </a:p>
          <a:p>
            <a:r>
              <a:rPr lang="hu-HU" dirty="0"/>
              <a:t>Szükség esetén „mediátori” jelleg-párszemélyes helyzetben</a:t>
            </a:r>
          </a:p>
          <a:p>
            <a:r>
              <a:rPr lang="hu-HU" dirty="0"/>
              <a:t>A diákok „becserkészése”- első stratégia: „minden diák megismerése, megismertetése a pszichológusi konzultációs helyzettel”</a:t>
            </a:r>
          </a:p>
          <a:p>
            <a:r>
              <a:rPr lang="hu-HU" dirty="0"/>
              <a:t>Később pedagógusi jelzés vagy önkéntes alapon</a:t>
            </a:r>
          </a:p>
          <a:p>
            <a:r>
              <a:rPr lang="hu-HU" dirty="0"/>
              <a:t>Visszajelzés a kezdeményező </a:t>
            </a:r>
            <a:r>
              <a:rPr lang="hu-HU" dirty="0" err="1"/>
              <a:t>kolegának</a:t>
            </a:r>
            <a:r>
              <a:rPr lang="hu-HU" dirty="0"/>
              <a:t>, szaktanárnak</a:t>
            </a:r>
          </a:p>
          <a:p>
            <a:r>
              <a:rPr lang="hu-HU" dirty="0"/>
              <a:t>Szükség esetén a szülő bevonása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0184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175AB5-4656-4D95-9B58-8FD1B5884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konzultáció menete, a konzultációs tér jellemzői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3C234FA-AA37-4564-B545-2C96A8691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tanácsadás időtartama kb. egy tanóra hossza (</a:t>
            </a:r>
            <a:r>
              <a:rPr lang="hu-HU"/>
              <a:t>vannak </a:t>
            </a:r>
            <a:r>
              <a:rPr lang="hu-HU" smtClean="0"/>
              <a:t>kivételek)</a:t>
            </a:r>
          </a:p>
          <a:p>
            <a:r>
              <a:rPr lang="hu-HU" smtClean="0"/>
              <a:t>A </a:t>
            </a:r>
            <a:r>
              <a:rPr lang="hu-HU" dirty="0"/>
              <a:t>hatékonyság feltétele a nyugodt, zavartalan légkör</a:t>
            </a:r>
          </a:p>
          <a:p>
            <a:r>
              <a:rPr lang="hu-HU" dirty="0"/>
              <a:t>Kinti és benti térben egyaránt működhet a kívánt cél és személyiség kvalitásoktól függően elérésétől függően</a:t>
            </a:r>
          </a:p>
          <a:p>
            <a:r>
              <a:rPr lang="hu-HU" dirty="0"/>
              <a:t>A benti és kinti konzultációs tér előnyei és hátrányai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279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F570A0-20DB-4536-8991-0926A9CC5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Egyéb jellemzői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49866B9-5258-4901-B9AC-C6D430224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Zömében kognitív, belátás alapú technikával dolgozok</a:t>
            </a:r>
          </a:p>
          <a:p>
            <a:r>
              <a:rPr lang="hu-HU" dirty="0"/>
              <a:t>Nem terápiásjellegű, érzelem vezérelt folyamatok</a:t>
            </a:r>
          </a:p>
          <a:p>
            <a:r>
              <a:rPr lang="hu-HU" dirty="0"/>
              <a:t>Problémafókuszált, megoldásközpontúság</a:t>
            </a:r>
          </a:p>
          <a:p>
            <a:r>
              <a:rPr lang="hu-HU" dirty="0"/>
              <a:t>Főbb témák: párkapcsolati, szerelmi élet nehézségei, családi háttér problematikája, szülőkkel konfliktus, jövőkép bizonytalanságai, abból eredő szorongások, belső konfliktusok, kortárskapcsolati nehézségek</a:t>
            </a:r>
          </a:p>
          <a:p>
            <a:pPr marL="4572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0731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1CED4E2-BD78-4F98-9702-C5CD7AB93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Szükséges kvalitások a „kliens” részéről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D8C92F-B1BB-48C2-B3CD-C2094F5A6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Problémabelátási, </a:t>
            </a:r>
            <a:r>
              <a:rPr lang="hu-HU" dirty="0" err="1"/>
              <a:t>előretervezési</a:t>
            </a:r>
            <a:r>
              <a:rPr lang="hu-HU" dirty="0"/>
              <a:t> képesség</a:t>
            </a:r>
          </a:p>
          <a:p>
            <a:r>
              <a:rPr lang="hu-HU" dirty="0"/>
              <a:t>Viszonylag jó </a:t>
            </a:r>
            <a:r>
              <a:rPr lang="hu-HU" dirty="0" err="1"/>
              <a:t>verbalizációs</a:t>
            </a:r>
            <a:r>
              <a:rPr lang="hu-HU" dirty="0"/>
              <a:t> készség</a:t>
            </a:r>
          </a:p>
          <a:p>
            <a:r>
              <a:rPr lang="hu-HU" dirty="0"/>
              <a:t>Fókuszált figyelem képessége</a:t>
            </a:r>
          </a:p>
          <a:p>
            <a:r>
              <a:rPr lang="hu-HU" dirty="0"/>
              <a:t>Visszajelzésre nyitottság, befogadókészség</a:t>
            </a:r>
          </a:p>
          <a:p>
            <a:r>
              <a:rPr lang="hu-HU" dirty="0"/>
              <a:t>Ahol ezek a kvalitások nem teljesülnek</a:t>
            </a:r>
          </a:p>
          <a:p>
            <a:pPr marL="45720" indent="0">
              <a:buNone/>
            </a:pPr>
            <a:endParaRPr lang="hu-HU" dirty="0"/>
          </a:p>
          <a:p>
            <a:pPr marL="45720" indent="0">
              <a:buNone/>
            </a:pPr>
            <a:r>
              <a:rPr lang="hu-HU" dirty="0"/>
              <a:t>							nem verbális alapú módszer</a:t>
            </a:r>
          </a:p>
        </p:txBody>
      </p:sp>
      <p:sp>
        <p:nvSpPr>
          <p:cNvPr id="4" name="Nyíl: jobbra mutató 3">
            <a:extLst>
              <a:ext uri="{FF2B5EF4-FFF2-40B4-BE49-F238E27FC236}">
                <a16:creationId xmlns:a16="http://schemas.microsoft.com/office/drawing/2014/main" id="{A8832667-9C30-47E9-B1A4-57035EFEDFCD}"/>
              </a:ext>
            </a:extLst>
          </p:cNvPr>
          <p:cNvSpPr/>
          <p:nvPr/>
        </p:nvSpPr>
        <p:spPr>
          <a:xfrm>
            <a:off x="6387548" y="41081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9598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90B76C-5752-4A15-8BC2-1377E958E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verbális és nem verbális alapú technika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424BC1B-0B14-4B89-A48B-900C0C5767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Verbális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72739FA-D6CD-4500-B7C5-3E8B7F5C25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Jobban differenciált, és definiált  elakadásoknál</a:t>
            </a:r>
          </a:p>
          <a:p>
            <a:r>
              <a:rPr lang="hu-HU" dirty="0"/>
              <a:t>Feltétele a korábban </a:t>
            </a:r>
            <a:r>
              <a:rPr lang="hu-HU" dirty="0" err="1"/>
              <a:t>emltíett</a:t>
            </a:r>
            <a:r>
              <a:rPr lang="hu-HU" dirty="0"/>
              <a:t> kvalitások</a:t>
            </a:r>
          </a:p>
          <a:p>
            <a:r>
              <a:rPr lang="hu-HU" dirty="0"/>
              <a:t>A tudatosítás mentén haladunk</a:t>
            </a:r>
          </a:p>
          <a:p>
            <a:endParaRPr lang="hu-HU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C1B504E-3D54-40E2-8D04-16E4043D4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Nem verbális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69452C3A-7CA9-4CA4-B3F4-C83E7B8A99D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/>
              <a:t>Kevésbé differenciált, inkább diffúz problémáknál</a:t>
            </a:r>
          </a:p>
          <a:p>
            <a:r>
              <a:rPr lang="hu-HU" dirty="0"/>
              <a:t>Szorongás kezelésére is</a:t>
            </a:r>
          </a:p>
          <a:p>
            <a:r>
              <a:rPr lang="hu-HU" dirty="0"/>
              <a:t>Indirekt technikákkal dolgozunk, nyitottság a mozgással, testtel, és egyéb művesztekhez kapcsolódó eszközök, közlésvilág felé</a:t>
            </a:r>
          </a:p>
        </p:txBody>
      </p:sp>
    </p:spTree>
    <p:extLst>
      <p:ext uri="{BB962C8B-B14F-4D97-AF65-F5344CB8AC3E}">
        <p14:creationId xmlns:p14="http://schemas.microsoft.com/office/powerpoint/2010/main" val="2198068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D06F27-BE2E-489E-B9FD-8AC37552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Célok, távlati tervek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39ADAA7-9888-4611-AF6F-A73955D64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- a konzultációs munka további folytatása- kétszemélyes- keretezett helyzetben</a:t>
            </a:r>
          </a:p>
          <a:p>
            <a:r>
              <a:rPr lang="hu-HU" dirty="0"/>
              <a:t>A művészeti vonatkozású eszközökkel való közös gondolkodás, további kísérletezések</a:t>
            </a:r>
          </a:p>
          <a:p>
            <a:r>
              <a:rPr lang="hu-HU" dirty="0"/>
              <a:t>A pszichológiai munka mint fontos önismereti alap minél több gyerekhez eljuttatása</a:t>
            </a:r>
          </a:p>
          <a:p>
            <a:r>
              <a:rPr lang="hu-HU" dirty="0"/>
              <a:t>Általános, a pszichológiában érvényes tételek, összefüggések, ismeretek minél szélesebb körben ismertetése (tanórai jelleggel)</a:t>
            </a:r>
          </a:p>
        </p:txBody>
      </p:sp>
    </p:spTree>
    <p:extLst>
      <p:ext uri="{BB962C8B-B14F-4D97-AF65-F5344CB8AC3E}">
        <p14:creationId xmlns:p14="http://schemas.microsoft.com/office/powerpoint/2010/main" val="2206466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034EDE3-5F51-483C-B031-6A4D30AB7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Hálás Köszönet a figyelemért!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AC7B54F-6A36-4C96-A3A0-7D0E9D526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u-HU" dirty="0"/>
              <a:t>Készítette: Szögi Barbara</a:t>
            </a:r>
          </a:p>
          <a:p>
            <a:pPr marL="45720" indent="0">
              <a:buNone/>
            </a:pPr>
            <a:r>
              <a:rPr lang="hu-HU" dirty="0"/>
              <a:t>2021.03.30</a:t>
            </a:r>
          </a:p>
        </p:txBody>
      </p:sp>
    </p:spTree>
    <p:extLst>
      <p:ext uri="{BB962C8B-B14F-4D97-AF65-F5344CB8AC3E}">
        <p14:creationId xmlns:p14="http://schemas.microsoft.com/office/powerpoint/2010/main" val="1320015663"/>
      </p:ext>
    </p:extLst>
  </p:cSld>
  <p:clrMapOvr>
    <a:masterClrMapping/>
  </p:clrMapOvr>
</p:sld>
</file>

<file path=ppt/theme/theme1.xml><?xml version="1.0" encoding="utf-8"?>
<a:theme xmlns:a="http://schemas.openxmlformats.org/drawingml/2006/main" name="Báz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5870B6DEA5934449448DBC5938DC67C" ma:contentTypeVersion="6" ma:contentTypeDescription="Új dokumentum létrehozása." ma:contentTypeScope="" ma:versionID="9753f3900e94b4ae7f2cc18d5653b262">
  <xsd:schema xmlns:xsd="http://www.w3.org/2001/XMLSchema" xmlns:xs="http://www.w3.org/2001/XMLSchema" xmlns:p="http://schemas.microsoft.com/office/2006/metadata/properties" xmlns:ns2="1cc60962-3ead-4e95-b092-4e3723555dc3" targetNamespace="http://schemas.microsoft.com/office/2006/metadata/properties" ma:root="true" ma:fieldsID="44baec3232b9d2d99bd5461eab09606e" ns2:_="">
    <xsd:import namespace="1cc60962-3ead-4e95-b092-4e3723555d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60962-3ead-4e95-b092-4e3723555d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31C4CA-9EAB-4F12-903D-3DF054FC6815}"/>
</file>

<file path=customXml/itemProps2.xml><?xml version="1.0" encoding="utf-8"?>
<ds:datastoreItem xmlns:ds="http://schemas.openxmlformats.org/officeDocument/2006/customXml" ds:itemID="{F8BE1414-03B6-4CA4-A6A8-BED2EAF5E729}"/>
</file>

<file path=customXml/itemProps3.xml><?xml version="1.0" encoding="utf-8"?>
<ds:datastoreItem xmlns:ds="http://schemas.openxmlformats.org/officeDocument/2006/customXml" ds:itemID="{51BC00EA-1222-43F4-B46C-832C19B581F5}"/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TM03457444[[fn=Alap]]</Template>
  <TotalTime>1270</TotalTime>
  <Words>378</Words>
  <Application>Microsoft Office PowerPoint</Application>
  <PresentationFormat>Szélesvásznú</PresentationFormat>
  <Paragraphs>52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1" baseType="lpstr">
      <vt:lpstr>Corbel</vt:lpstr>
      <vt:lpstr>Bázis</vt:lpstr>
      <vt:lpstr>Iskolapszichológusi  munka</vt:lpstr>
      <vt:lpstr>Az iskolapszichológusi munka rövid ismertetése </vt:lpstr>
      <vt:lpstr>A pszichológusi munka menete, a diákok bevonása</vt:lpstr>
      <vt:lpstr>A konzultáció menete, a konzultációs tér jellemzői</vt:lpstr>
      <vt:lpstr>Egyéb jellemzői</vt:lpstr>
      <vt:lpstr>Szükséges kvalitások a „kliens” részéről</vt:lpstr>
      <vt:lpstr>A verbális és nem verbális alapú technika</vt:lpstr>
      <vt:lpstr>Célok, távlati tervek</vt:lpstr>
      <vt:lpstr>Hálás Köszönet a figyelemért!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Iskolapszichológusi  munka</dc:title>
  <dc:creator>admin</dc:creator>
  <cp:lastModifiedBy>Ádám</cp:lastModifiedBy>
  <cp:revision>11</cp:revision>
  <dcterms:created xsi:type="dcterms:W3CDTF">2021-03-29T13:57:20Z</dcterms:created>
  <dcterms:modified xsi:type="dcterms:W3CDTF">2021-03-31T10:10:23Z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0x010100F5870B6DEA5934449448DBC5938DC67C</vt:lpwstr>
  </property>
</Properties>
</file>